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7"/>
  </p:notesMasterIdLst>
  <p:sldIdLst>
    <p:sldId id="257" r:id="rId2"/>
    <p:sldId id="259" r:id="rId3"/>
    <p:sldId id="258" r:id="rId4"/>
    <p:sldId id="261" r:id="rId5"/>
    <p:sldId id="262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1"/>
    <p:restoredTop sz="93600" autoAdjust="0"/>
  </p:normalViewPr>
  <p:slideViewPr>
    <p:cSldViewPr snapToGrid="0">
      <p:cViewPr varScale="1">
        <p:scale>
          <a:sx n="134" d="100"/>
          <a:sy n="134" d="100"/>
        </p:scale>
        <p:origin x="89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711B-9FED-A84D-A492-F8FE6EF5B3B3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CF6F-4173-5E4F-979A-B5DB2B90F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5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849" rtl="0" eaLnBrk="1" latinLnBrk="0" hangingPunct="1">
      <a:defRPr sz="289" kern="1200">
        <a:solidFill>
          <a:schemeClr val="tx1"/>
        </a:solidFill>
        <a:latin typeface="+mn-lt"/>
        <a:ea typeface="+mn-ea"/>
        <a:cs typeface="+mn-cs"/>
      </a:defRPr>
    </a:lvl1pPr>
    <a:lvl2pPr marL="109925" algn="l" defTabSz="219849" rtl="0" eaLnBrk="1" latinLnBrk="0" hangingPunct="1">
      <a:defRPr sz="289" kern="1200">
        <a:solidFill>
          <a:schemeClr val="tx1"/>
        </a:solidFill>
        <a:latin typeface="+mn-lt"/>
        <a:ea typeface="+mn-ea"/>
        <a:cs typeface="+mn-cs"/>
      </a:defRPr>
    </a:lvl2pPr>
    <a:lvl3pPr marL="219849" algn="l" defTabSz="219849" rtl="0" eaLnBrk="1" latinLnBrk="0" hangingPunct="1">
      <a:defRPr sz="289" kern="1200">
        <a:solidFill>
          <a:schemeClr val="tx1"/>
        </a:solidFill>
        <a:latin typeface="+mn-lt"/>
        <a:ea typeface="+mn-ea"/>
        <a:cs typeface="+mn-cs"/>
      </a:defRPr>
    </a:lvl3pPr>
    <a:lvl4pPr marL="329774" algn="l" defTabSz="219849" rtl="0" eaLnBrk="1" latinLnBrk="0" hangingPunct="1">
      <a:defRPr sz="289" kern="1200">
        <a:solidFill>
          <a:schemeClr val="tx1"/>
        </a:solidFill>
        <a:latin typeface="+mn-lt"/>
        <a:ea typeface="+mn-ea"/>
        <a:cs typeface="+mn-cs"/>
      </a:defRPr>
    </a:lvl4pPr>
    <a:lvl5pPr marL="439698" algn="l" defTabSz="219849" rtl="0" eaLnBrk="1" latinLnBrk="0" hangingPunct="1">
      <a:defRPr sz="289" kern="1200">
        <a:solidFill>
          <a:schemeClr val="tx1"/>
        </a:solidFill>
        <a:latin typeface="+mn-lt"/>
        <a:ea typeface="+mn-ea"/>
        <a:cs typeface="+mn-cs"/>
      </a:defRPr>
    </a:lvl5pPr>
    <a:lvl6pPr marL="549623" algn="l" defTabSz="219849" rtl="0" eaLnBrk="1" latinLnBrk="0" hangingPunct="1">
      <a:defRPr sz="289" kern="1200">
        <a:solidFill>
          <a:schemeClr val="tx1"/>
        </a:solidFill>
        <a:latin typeface="+mn-lt"/>
        <a:ea typeface="+mn-ea"/>
        <a:cs typeface="+mn-cs"/>
      </a:defRPr>
    </a:lvl6pPr>
    <a:lvl7pPr marL="659548" algn="l" defTabSz="219849" rtl="0" eaLnBrk="1" latinLnBrk="0" hangingPunct="1">
      <a:defRPr sz="289" kern="1200">
        <a:solidFill>
          <a:schemeClr val="tx1"/>
        </a:solidFill>
        <a:latin typeface="+mn-lt"/>
        <a:ea typeface="+mn-ea"/>
        <a:cs typeface="+mn-cs"/>
      </a:defRPr>
    </a:lvl7pPr>
    <a:lvl8pPr marL="769472" algn="l" defTabSz="219849" rtl="0" eaLnBrk="1" latinLnBrk="0" hangingPunct="1">
      <a:defRPr sz="289" kern="1200">
        <a:solidFill>
          <a:schemeClr val="tx1"/>
        </a:solidFill>
        <a:latin typeface="+mn-lt"/>
        <a:ea typeface="+mn-ea"/>
        <a:cs typeface="+mn-cs"/>
      </a:defRPr>
    </a:lvl8pPr>
    <a:lvl9pPr marL="879397" algn="l" defTabSz="219849" rtl="0" eaLnBrk="1" latinLnBrk="0" hangingPunct="1">
      <a:defRPr sz="2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CF6F-4173-5E4F-979A-B5DB2B90F1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CF6F-4173-5E4F-979A-B5DB2B90F1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5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CF6F-4173-5E4F-979A-B5DB2B90F1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8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CF6F-4173-5E4F-979A-B5DB2B90F1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3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2CF6F-4173-5E4F-979A-B5DB2B90F1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0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9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5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1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4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32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8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7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8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1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0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6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5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8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D1D485E-17E2-4D96-8223-12EB7A2C17C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130058B-F780-402C-850F-CCE36AF1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82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0000">
              <a:schemeClr val="accent5">
                <a:lumMod val="40000"/>
                <a:lumOff val="60000"/>
              </a:schemeClr>
            </a:gs>
            <a:gs pos="58000">
              <a:schemeClr val="tx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2">
            <a:extLst>
              <a:ext uri="{FF2B5EF4-FFF2-40B4-BE49-F238E27FC236}">
                <a16:creationId xmlns:a16="http://schemas.microsoft.com/office/drawing/2014/main" id="{BC6FD318-C897-8A7E-3897-F615DD4957B9}"/>
              </a:ext>
            </a:extLst>
          </p:cNvPr>
          <p:cNvSpPr txBox="1"/>
          <p:nvPr/>
        </p:nvSpPr>
        <p:spPr>
          <a:xfrm>
            <a:off x="249792" y="1879889"/>
            <a:ext cx="9143640" cy="80543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000000"/>
                </a:solidFill>
                <a:latin typeface="Times New Roman"/>
              </a:rPr>
              <a:t>Сложности диагностики муковисцидоза</a:t>
            </a:r>
            <a:b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</a:br>
            <a:endParaRPr lang="ru-RU" sz="1600" b="0" strike="noStrike" spc="-1" dirty="0"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C56C73-7D05-0573-E05D-5C4EE8979094}"/>
              </a:ext>
            </a:extLst>
          </p:cNvPr>
          <p:cNvSpPr txBox="1"/>
          <p:nvPr/>
        </p:nvSpPr>
        <p:spPr>
          <a:xfrm>
            <a:off x="64235" y="2571750"/>
            <a:ext cx="932919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Медведева Дарья Александровна, врач-пульмонолог, педиатр, БУЗОО Областная детская клиническая больница, г. Омск, </a:t>
            </a:r>
            <a:r>
              <a:rPr lang="en" sz="1400" b="0" strike="noStrike" spc="-1" dirty="0">
                <a:solidFill>
                  <a:srgbClr val="000000"/>
                </a:solidFill>
                <a:latin typeface="Times New Roman"/>
              </a:rPr>
              <a:t>e-mail </a:t>
            </a:r>
            <a:r>
              <a:rPr lang="en" sz="1400" b="0" strike="noStrike" spc="-1" dirty="0" err="1">
                <a:solidFill>
                  <a:srgbClr val="000000"/>
                </a:solidFill>
                <a:latin typeface="Times New Roman"/>
              </a:rPr>
              <a:t>dariamedmed@yandex.ru</a:t>
            </a:r>
            <a:br>
              <a:rPr lang="en" sz="1400" b="0" strike="noStrike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Павлинова Елена Борисовна д.м.н., профессор, заведующая кафедрой госпитальной педиатрии с курсом ДПО ФГБОУ ВО ОмГМУ Минздрава России, г. Омск</a:t>
            </a:r>
            <a:b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Сафонова Татьяна Ивановна заведующая пульмонологическим отделением с Центром муковисцидоза БУЗОО Областная детская клиническая больница, г. Омск</a:t>
            </a:r>
            <a:b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</a:b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 Исследование не имело спонсорской поддержки.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0199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0000">
              <a:schemeClr val="accent5">
                <a:lumMod val="40000"/>
                <a:lumOff val="60000"/>
              </a:schemeClr>
            </a:gs>
            <a:gs pos="58000">
              <a:schemeClr val="tx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013" y="282352"/>
            <a:ext cx="8697619" cy="180364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Муковисцидоз (кистозный фиброз) — это наследственное заболевание, передающееся по аутосомно-рецессивному типу, которое характеризуется поражением всех экзокринных желёз, 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и, как следствие, жизненно важных органов и систем. </a:t>
            </a:r>
            <a:endParaRPr lang="en-US" sz="1400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Неонатальный скрининг на муковисцидоз (МВ) проводится в Российской Федерации с 2006-2007 года. При проведении неонатального скрининга не исключены такие ошибки как ложноположительные и ложноотрицательные результаты на этапе проведения </a:t>
            </a:r>
            <a:r>
              <a:rPr lang="ru-RU" sz="1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иммунореактивного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трипсина (ИРТ), по статистическим данным до 4,9 и 7,1% в РФ</a:t>
            </a:r>
            <a:r>
              <a:rPr lang="en-US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[1]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B2E84C-F51C-4373-9F97-A2DB5970CD9B}"/>
              </a:ext>
            </a:extLst>
          </p:cNvPr>
          <p:cNvSpPr txBox="1"/>
          <p:nvPr/>
        </p:nvSpPr>
        <p:spPr>
          <a:xfrm>
            <a:off x="157012" y="2202418"/>
            <a:ext cx="8697619" cy="7386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клинического случая ложноотрицательного результата неонатального скрининга у пациента с муковисцидозом.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28E7AD-72CB-17A7-E5A8-80625870FB44}"/>
              </a:ext>
            </a:extLst>
          </p:cNvPr>
          <p:cNvSpPr txBox="1"/>
          <p:nvPr/>
        </p:nvSpPr>
        <p:spPr>
          <a:xfrm>
            <a:off x="157012" y="3057500"/>
            <a:ext cx="8697619" cy="7386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 исследования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основана на анализе медицинской документации пациентки К.</a:t>
            </a:r>
            <a:r>
              <a:rPr lang="e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наблюдающегося в пульмонологическом отделении с Центром муковисцидоза областной детской клинической больницы г. Омска.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C0C57D-38A1-711C-E1DD-FE1B42F09087}"/>
              </a:ext>
            </a:extLst>
          </p:cNvPr>
          <p:cNvSpPr/>
          <p:nvPr/>
        </p:nvSpPr>
        <p:spPr>
          <a:xfrm>
            <a:off x="157012" y="3925193"/>
            <a:ext cx="8544805" cy="116955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их обсуждение</a:t>
            </a:r>
          </a:p>
          <a:p>
            <a:pPr algn="just"/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В июле 2024 года в отделение пульмонологии с центром муковисцидоза БУЗОО ОДКБ г. Омска поступила девочка К., 12 лет, с жалобами на кашель с отхождением мокроты до 45-60 мл в сутки от светлой до желто-зеленой</a:t>
            </a:r>
            <a:r>
              <a:rPr lang="en-US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при наслоении острой респираторной вирусной инфекции (ОРВИ), больше в утренние часы, заложенность носа с чиханием.</a:t>
            </a:r>
          </a:p>
        </p:txBody>
      </p:sp>
    </p:spTree>
    <p:extLst>
      <p:ext uri="{BB962C8B-B14F-4D97-AF65-F5344CB8AC3E}">
        <p14:creationId xmlns:p14="http://schemas.microsoft.com/office/powerpoint/2010/main" val="339721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0000">
              <a:schemeClr val="accent5">
                <a:lumMod val="40000"/>
                <a:lumOff val="60000"/>
              </a:schemeClr>
            </a:gs>
            <a:gs pos="58000">
              <a:schemeClr val="tx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9127" y="266095"/>
            <a:ext cx="8544805" cy="138499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их обсуждение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анамнеза заболевания известно, что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возраста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3-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 лет пациентку беспокоит респираторный синдром. ОРВИ болеет один раз в два месяца всегда с отхождением мокроты до 60 мл в сутки. Девочка во время тренировок футболом закашливается с обильным отхождением мокроты. Девочка родилась от первой беременности. Роды в срок 39 недель, с массой при рождении 2700 гр. Неонатальный скрининг отрицательный. ИРТ — 38,08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нг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/мл.</a:t>
            </a:r>
            <a:endParaRPr lang="ru-RU" sz="1400" kern="100" dirty="0">
              <a:latin typeface="Noto Sans Devanagari" panose="020B0502040504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D0C2E-F93D-08A2-9C86-7D58235EB133}"/>
              </a:ext>
            </a:extLst>
          </p:cNvPr>
          <p:cNvSpPr txBox="1"/>
          <p:nvPr/>
        </p:nvSpPr>
        <p:spPr>
          <a:xfrm>
            <a:off x="149127" y="1738271"/>
            <a:ext cx="8544804" cy="138499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По данным объективного осмотра состояние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 пациентки средней степени тяжести. Отмечалось наличие признаков хронической гипоксии: деформация ногтевых пластин по типу «часовых стекол». Носовое дыхание затруднено. Грудная клетка несколько уплощена.  ЧД 22 в минуту. При аускультации легких дыхание справа ослаблено, при форсированном дыхании в нижних отделах мелкопузырчатые хрипы на вдохе. Стул 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чаще 1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 раз в день, 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реже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2-3 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раза в день, нежирный. 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Мочеиспускание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 не нарушено. Отмечалась задержка физического развития: масса тела 33,5 кг, рост 152 см. ИМТ 14,5 кг/м</a:t>
            </a:r>
            <a:r>
              <a:rPr lang="ru-RU" sz="1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2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. </a:t>
            </a:r>
            <a:r>
              <a:rPr lang="en-US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SDS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 ИМТ -1,86. </a:t>
            </a:r>
            <a:r>
              <a:rPr lang="en-US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z</a:t>
            </a:r>
            <a:endParaRPr lang="ru-RU" sz="1400" kern="100" dirty="0">
              <a:latin typeface="Noto Sans Devanagari" panose="020B0502040504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AA1EF4-D152-80D5-3726-5F3B653F52B8}"/>
              </a:ext>
            </a:extLst>
          </p:cNvPr>
          <p:cNvSpPr/>
          <p:nvPr/>
        </p:nvSpPr>
        <p:spPr>
          <a:xfrm>
            <a:off x="149126" y="3123266"/>
            <a:ext cx="8544805" cy="7386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результатам обследования хлориды пота определялись на уровне 77 ммоль/л,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68 ммоль/л и 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98 ммоль/л соответственно. В расширенной </a:t>
            </a:r>
            <a:r>
              <a:rPr lang="ru-RU" sz="1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копрограмме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многократно без </a:t>
            </a:r>
            <a:r>
              <a:rPr lang="ru-RU" sz="1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стеатореи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панкреатическая </a:t>
            </a:r>
            <a:r>
              <a:rPr lang="ru-RU" sz="1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эластаза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кале более 500 мкг/л.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F17283-D9B3-E1C7-4A73-FA52B6921BF1}"/>
              </a:ext>
            </a:extLst>
          </p:cNvPr>
          <p:cNvSpPr txBox="1"/>
          <p:nvPr/>
        </p:nvSpPr>
        <p:spPr>
          <a:xfrm>
            <a:off x="149127" y="4003577"/>
            <a:ext cx="8544804" cy="73866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результатам бактериологического посева мокроты были обнаружены </a:t>
            </a:r>
            <a:r>
              <a:rPr lang="ru-RU" sz="1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1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Aeruginosa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мукоидной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форме 10</a:t>
            </a:r>
            <a:r>
              <a:rPr lang="ru-RU" sz="1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aureus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</a:t>
            </a:r>
            <a:r>
              <a:rPr lang="ru-RU" sz="1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По спирометрии определялась вентиляционная недостаточность легкой степени (ОФВ1 1,78 л/с, 71%), пробы с </a:t>
            </a:r>
            <a:r>
              <a:rPr lang="ru-RU" sz="1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бронхолитиком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физической нагрузкой отрицательные. </a:t>
            </a:r>
          </a:p>
        </p:txBody>
      </p:sp>
    </p:spTree>
    <p:extLst>
      <p:ext uri="{BB962C8B-B14F-4D97-AF65-F5344CB8AC3E}">
        <p14:creationId xmlns:p14="http://schemas.microsoft.com/office/powerpoint/2010/main" val="182952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0000">
              <a:schemeClr val="accent5">
                <a:lumMod val="40000"/>
                <a:lumOff val="60000"/>
              </a:schemeClr>
            </a:gs>
            <a:gs pos="58000">
              <a:schemeClr val="tx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49127" y="63589"/>
            <a:ext cx="8544805" cy="138499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их обсуждение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проведении МСКТ органов грудной клетки выявлены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бронхоэктазы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верхней, средней и нижней долях правого легкого, заполненных мокротой, двусторонние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перибронхиолярные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изменений по типу «дерева в почках»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 2). 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МСКТ придаточный пазух носа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катарально-экссудативных изменения, фиброзной дисплазии наружной стенки правой верхнечелюстной пазухи (рис 3)</a:t>
            </a:r>
            <a:r>
              <a:rPr lang="en-US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E22D62-7601-D6A0-6429-B6549E196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7" y="2782713"/>
            <a:ext cx="3812012" cy="190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0A572C-2046-5F59-7660-2E2CDFCD3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 r="10256"/>
          <a:stretch/>
        </p:blipFill>
        <p:spPr>
          <a:xfrm>
            <a:off x="5182863" y="2748251"/>
            <a:ext cx="2055219" cy="1847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3BE39E-8F95-7C1E-9124-308B0034BCC9}"/>
              </a:ext>
            </a:extLst>
          </p:cNvPr>
          <p:cNvSpPr txBox="1"/>
          <p:nvPr/>
        </p:nvSpPr>
        <p:spPr>
          <a:xfrm>
            <a:off x="149128" y="4688721"/>
            <a:ext cx="4094806" cy="40011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/>
              </a:rPr>
              <a:t>Рис. 1 </a:t>
            </a:r>
            <a:r>
              <a:rPr lang="ru-RU" sz="1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Мультиспиральная</a:t>
            </a:r>
            <a:r>
              <a:rPr lang="ru-RU" sz="1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компьютерная томография органов грудной клетки</a:t>
            </a:r>
            <a:endParaRPr lang="ru-RU" sz="1000" b="1" dirty="0">
              <a:latin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EC057-2A7D-2AE6-01FD-E947B6C514CC}"/>
              </a:ext>
            </a:extLst>
          </p:cNvPr>
          <p:cNvSpPr txBox="1"/>
          <p:nvPr/>
        </p:nvSpPr>
        <p:spPr>
          <a:xfrm>
            <a:off x="4572000" y="4688721"/>
            <a:ext cx="4243932" cy="40011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/>
              </a:rPr>
              <a:t>Рис. 2 </a:t>
            </a:r>
            <a:r>
              <a:rPr lang="ru-RU" sz="1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Мультиспиральная</a:t>
            </a:r>
            <a:r>
              <a:rPr lang="ru-RU" sz="1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компьютерная томография придаточных пазух носа</a:t>
            </a:r>
            <a:endParaRPr lang="ru-RU" sz="1000" b="1" dirty="0">
              <a:latin typeface="Times New Roman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D4C6AB-33C2-E5EC-4FB8-4DD27421CEFD}"/>
              </a:ext>
            </a:extLst>
          </p:cNvPr>
          <p:cNvSpPr/>
          <p:nvPr/>
        </p:nvSpPr>
        <p:spPr>
          <a:xfrm>
            <a:off x="149127" y="1541455"/>
            <a:ext cx="8544804" cy="138499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 целью подтверждения диагноза было проведено молекулярно-генетическое тестирование. По результатам генетического обследования обнаружен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патогенныи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̆ вариант </a:t>
            </a:r>
            <a:r>
              <a:rPr lang="e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c.2051_2052delAAinsG (2183AA&gt;G)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 гетерозиготном состоянии и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патогенныи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̆ вариант </a:t>
            </a:r>
            <a:r>
              <a:rPr lang="e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c.3718-2477C&gt;T (c.3717+12191C&gt;T; 3849+10kb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С&gt;Т) в гетерозиготном состоянии.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патогенные варианты описаны в компаунд-гетерозиготном состоянии у пациентов с муковисцидозом.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0000">
              <a:schemeClr val="accent5">
                <a:lumMod val="40000"/>
                <a:lumOff val="60000"/>
              </a:schemeClr>
            </a:gs>
            <a:gs pos="58000">
              <a:schemeClr val="tx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D418B3-377A-482A-BF7F-7FDCE1BE8623}"/>
              </a:ext>
            </a:extLst>
          </p:cNvPr>
          <p:cNvSpPr txBox="1"/>
          <p:nvPr/>
        </p:nvSpPr>
        <p:spPr>
          <a:xfrm>
            <a:off x="149127" y="80884"/>
            <a:ext cx="8544805" cy="16004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их обсуждение</a:t>
            </a:r>
          </a:p>
          <a:p>
            <a:pPr algn="just"/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Ложноотрицательные результаты неонатального скрининга могут быть связанны с особенностями спектра патогенных вариантов гена CFTR. У пациентов-носителей «мягких» вариантов мутации гена CFTR имеет место отрицательный результат неонатального скрининга, ассоциированный с остаточной функцией поджелудочной железы, в том числе у пациентов с генетическим вариантом вариант 3849+10kbC&gt;</a:t>
            </a:r>
            <a:r>
              <a:rPr lang="ru-RU" sz="1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T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 [</a:t>
            </a:r>
            <a:r>
              <a:rPr lang="en-US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2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].</a:t>
            </a:r>
            <a:r>
              <a:rPr lang="ru-RU" sz="1400" kern="100" dirty="0">
                <a:latin typeface="Noto Sans Devanagari" panose="020B050204050402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В нашем клиническом случае продемонстрирован пациент с наличием варианта генотипа </a:t>
            </a: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 Light" panose="020F0302020204030204" pitchFamily="34" charset="0"/>
              </a:rPr>
              <a:t>3849+10kbС&gt;Т и ложноотрицательным результатом неонатального скрининга. </a:t>
            </a:r>
            <a:endParaRPr lang="ru-RU" sz="1400" kern="100" dirty="0">
              <a:solidFill>
                <a:srgbClr val="000000"/>
              </a:solidFill>
              <a:latin typeface="Noto Sans Devanagari" panose="020B0502040504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2DACED-2890-6316-1D08-D309A653D9C7}"/>
              </a:ext>
            </a:extLst>
          </p:cNvPr>
          <p:cNvSpPr/>
          <p:nvPr/>
        </p:nvSpPr>
        <p:spPr>
          <a:xfrm>
            <a:off x="149127" y="1715138"/>
            <a:ext cx="8544805" cy="143629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92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92"/>
              </a:spcAft>
            </a:pPr>
            <a:r>
              <a:rPr lang="en-US" sz="1400" kern="1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Ранняя диагностика МВ позволяет вовремя начать лечение с целью профилактики прогрессирования необратимых изменений легочной ткани, развития </a:t>
            </a:r>
            <a:r>
              <a:rPr lang="ru-RU" sz="1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жизнеугрожающих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 состояний. </a:t>
            </a:r>
            <a:endParaRPr lang="en-US" sz="1400" kern="1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192"/>
              </a:spcAft>
            </a:pPr>
            <a:r>
              <a:rPr lang="en-US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2.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Демонстрация данного клинического случая свидетельствует о необходимости сохранения настороженности клиницистов в отношении МВ, в том числе у пациентов с отрицательным неонатальным скринингом.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05B44D-B906-6DB7-892A-811624D5C043}"/>
              </a:ext>
            </a:extLst>
          </p:cNvPr>
          <p:cNvSpPr/>
          <p:nvPr/>
        </p:nvSpPr>
        <p:spPr>
          <a:xfrm>
            <a:off x="149127" y="3283930"/>
            <a:ext cx="8544805" cy="160043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109935" indent="-109935" algn="just">
              <a:buFont typeface="+mj-lt"/>
              <a:buAutoNum type="arabicPeriod"/>
              <a:tabLst>
                <a:tab pos="85505" algn="l"/>
                <a:tab pos="171008" algn="l"/>
                <a:tab pos="256514" algn="l"/>
                <a:tab pos="342018" algn="l"/>
                <a:tab pos="427522" algn="l"/>
                <a:tab pos="513027" algn="l"/>
                <a:tab pos="598530" algn="l"/>
                <a:tab pos="684035" algn="l"/>
                <a:tab pos="769541" algn="l"/>
                <a:tab pos="855044" algn="l"/>
                <a:tab pos="940549" algn="l"/>
                <a:tab pos="1026054" algn="l"/>
              </a:tabLst>
            </a:pP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Воронин С. В., Куцев С. И. Неонатальный скрининг на наследственные заболевания в России: вчера, сегодня, завтра. Неонатология: новости, мнения, обучение. – 2022. – Т. 10. – № 4. С. 34–39. </a:t>
            </a:r>
            <a:r>
              <a:rPr lang="ru-RU" sz="1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Doi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: 10.33029/2308–2402–2022–10–4–34–39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935" indent="-109935" algn="just">
              <a:buFont typeface="+mj-lt"/>
              <a:buAutoNum type="arabicPeriod"/>
              <a:tabLst>
                <a:tab pos="85505" algn="l"/>
                <a:tab pos="171008" algn="l"/>
                <a:tab pos="256514" algn="l"/>
                <a:tab pos="342018" algn="l"/>
                <a:tab pos="427522" algn="l"/>
                <a:tab pos="513027" algn="l"/>
                <a:tab pos="598530" algn="l"/>
                <a:tab pos="684035" algn="l"/>
                <a:tab pos="769541" algn="l"/>
                <a:tab pos="855044" algn="l"/>
                <a:tab pos="940549" algn="l"/>
                <a:tab pos="1026054" algn="l"/>
              </a:tabLst>
            </a:pP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Петрова Н.В., Каширская Н.Ю., Кондратьева Е.И. и </a:t>
            </a:r>
            <a:r>
              <a:rPr lang="ru-RU" sz="1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соавт</a:t>
            </a:r>
            <a:r>
              <a:rPr lang="ru-RU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Calibri Light" panose="020F0302020204030204" pitchFamily="34" charset="0"/>
              </a:rPr>
              <a:t>. Особенности спектра патогенных вариантов гена CFTR у пациентов с отрицательным результатом по неонатальному скринингу на муковисцидоз. Медицинская генетика 2020; 19(7): 62-63. DOI: 10.25557/2073-7998.2020.07.62-63</a:t>
            </a:r>
            <a:endParaRPr lang="ru-RU" sz="1400" kern="100" dirty="0">
              <a:solidFill>
                <a:srgbClr val="000000"/>
              </a:solidFill>
              <a:latin typeface="Noto Sans Devanagari" panose="020B050204050402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00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21481</TotalTime>
  <Words>909</Words>
  <Application>Microsoft Macintosh PowerPoint</Application>
  <PresentationFormat>Экран (16:9)</PresentationFormat>
  <Paragraphs>35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Noto Sans Devanagari</vt:lpstr>
      <vt:lpstr>Times New Roman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Беликова</dc:creator>
  <cp:lastModifiedBy>Дарья Беликова</cp:lastModifiedBy>
  <cp:revision>82</cp:revision>
  <dcterms:created xsi:type="dcterms:W3CDTF">2019-02-26T12:29:20Z</dcterms:created>
  <dcterms:modified xsi:type="dcterms:W3CDTF">2025-03-10T13:40:54Z</dcterms:modified>
</cp:coreProperties>
</file>